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17EDF-0D35-4FA5-87A1-0FEF94574D4A}" type="datetimeFigureOut">
              <a:rPr lang="it-IT" smtClean="0"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70418-62F8-4E0A-94EB-680E5E08A96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136904" cy="6264696"/>
          </a:xfrm>
        </p:spPr>
        <p:txBody>
          <a:bodyPr>
            <a:noAutofit/>
          </a:bodyPr>
          <a:lstStyle/>
          <a:p>
            <a:pPr algn="l"/>
            <a:r>
              <a:rPr lang="it-IT" sz="1400" b="1" dirty="0" smtClean="0">
                <a:solidFill>
                  <a:srgbClr val="FF0000"/>
                </a:solidFill>
              </a:rPr>
              <a:t>Art</a:t>
            </a:r>
            <a:r>
              <a:rPr lang="it-IT" sz="1400" b="1" dirty="0">
                <a:solidFill>
                  <a:srgbClr val="FF0000"/>
                </a:solidFill>
              </a:rPr>
              <a:t>. 158. Divieto di fermata e di sosta dei veicoli. </a:t>
            </a:r>
            <a:r>
              <a:rPr lang="it-IT" sz="1400" b="1" dirty="0">
                <a:solidFill>
                  <a:schemeClr val="tx1"/>
                </a:solidFill>
              </a:rPr>
              <a:t/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>
                <a:solidFill>
                  <a:schemeClr val="tx1"/>
                </a:solidFill>
              </a:rPr>
              <a:t/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>
                <a:solidFill>
                  <a:schemeClr val="tx1"/>
                </a:solidFill>
              </a:rPr>
              <a:t>1. La fermata e la sosta sono vietate: 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 smtClean="0">
                <a:solidFill>
                  <a:schemeClr val="tx1"/>
                </a:solidFill>
              </a:rPr>
              <a:t>a</a:t>
            </a:r>
            <a:r>
              <a:rPr lang="it-IT" sz="1400" b="1" dirty="0">
                <a:solidFill>
                  <a:schemeClr val="tx1"/>
                </a:solidFill>
              </a:rPr>
              <a:t>) in corrispondenza o in prossimità dei passaggi a livello e sui binari di linee ferroviarie o tranviarie o così vicino ad essi da intralciarne la marcia; 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 smtClean="0">
                <a:solidFill>
                  <a:schemeClr val="tx1"/>
                </a:solidFill>
              </a:rPr>
              <a:t>b</a:t>
            </a:r>
            <a:r>
              <a:rPr lang="it-IT" sz="1400" b="1" dirty="0">
                <a:solidFill>
                  <a:schemeClr val="tx1"/>
                </a:solidFill>
              </a:rPr>
              <a:t>) nelle gallerie, nei sottovia, sotto i sovrapassaggi, sotto i fornici e i portici, salvo diversa segnalazione; 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 smtClean="0">
                <a:solidFill>
                  <a:schemeClr val="tx1"/>
                </a:solidFill>
              </a:rPr>
              <a:t>c</a:t>
            </a:r>
            <a:r>
              <a:rPr lang="it-IT" sz="1400" b="1" dirty="0">
                <a:solidFill>
                  <a:schemeClr val="tx1"/>
                </a:solidFill>
              </a:rPr>
              <a:t>) sui dossi e nelle curve e, fuori dei centri abitati e sulle strade urbane di scorrimento, anche in loro prossimità; 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 smtClean="0">
                <a:solidFill>
                  <a:schemeClr val="tx1"/>
                </a:solidFill>
              </a:rPr>
              <a:t>d</a:t>
            </a:r>
            <a:r>
              <a:rPr lang="it-IT" sz="1400" b="1" dirty="0">
                <a:solidFill>
                  <a:schemeClr val="tx1"/>
                </a:solidFill>
              </a:rPr>
              <a:t>) in prossimità e in corrispondenza di segnali stradali verticali e semaforici in modo da occultarne la vista, nonché in corrispondenza dei segnali orizzontali di preselezione e lungo le corsie di canalizzazione; 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 smtClean="0">
                <a:solidFill>
                  <a:schemeClr val="tx1"/>
                </a:solidFill>
              </a:rPr>
              <a:t>e</a:t>
            </a:r>
            <a:r>
              <a:rPr lang="it-IT" sz="1400" b="1" dirty="0">
                <a:solidFill>
                  <a:schemeClr val="tx1"/>
                </a:solidFill>
              </a:rPr>
              <a:t>) fuori dei centri abitati, sulla corrispondenza e in prossimità delle aree di intersezione; 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 smtClean="0">
                <a:solidFill>
                  <a:schemeClr val="tx1"/>
                </a:solidFill>
              </a:rPr>
              <a:t>f</a:t>
            </a:r>
            <a:r>
              <a:rPr lang="it-IT" sz="1400" b="1" dirty="0">
                <a:solidFill>
                  <a:schemeClr val="tx1"/>
                </a:solidFill>
              </a:rPr>
              <a:t>) nei centri abitati, sulla corrispondenza delle aree di intersezione e in prossimità delle stesse a meno di 5 m dal prolungamento del bordo più vicino della carreggiata trasversale, salvo diversa segnalazione; 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 smtClean="0">
                <a:solidFill>
                  <a:schemeClr val="tx1"/>
                </a:solidFill>
              </a:rPr>
              <a:t>g</a:t>
            </a:r>
            <a:r>
              <a:rPr lang="it-IT" sz="1400" b="1" dirty="0">
                <a:solidFill>
                  <a:schemeClr val="tx1"/>
                </a:solidFill>
              </a:rPr>
              <a:t>) sui passaggi e attraversamenti pedonali e sui passaggi per ciclisti, nonché sulle piste ciclabili e agli sbocchi delle medesime; 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 smtClean="0">
                <a:solidFill>
                  <a:schemeClr val="tx1"/>
                </a:solidFill>
              </a:rPr>
              <a:t>h</a:t>
            </a:r>
            <a:r>
              <a:rPr lang="it-IT" sz="1400" b="1" dirty="0">
                <a:solidFill>
                  <a:schemeClr val="tx1"/>
                </a:solidFill>
              </a:rPr>
              <a:t>) sui marciapiedi, salvo diversa segnalazione. </a:t>
            </a:r>
            <a:br>
              <a:rPr lang="it-IT" sz="1400" b="1" dirty="0">
                <a:solidFill>
                  <a:schemeClr val="tx1"/>
                </a:solidFill>
              </a:rPr>
            </a:br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r>
              <a:rPr lang="it-IT" sz="1400" b="1" dirty="0" smtClean="0">
                <a:solidFill>
                  <a:schemeClr val="tx1"/>
                </a:solidFill>
              </a:rPr>
              <a:t>2</a:t>
            </a:r>
            <a:r>
              <a:rPr lang="it-IT" sz="1400" b="1" dirty="0">
                <a:solidFill>
                  <a:schemeClr val="tx1"/>
                </a:solidFill>
              </a:rPr>
              <a:t>. La sosta di un veicolo è inoltre vietata: 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 smtClean="0">
                <a:solidFill>
                  <a:schemeClr val="tx1"/>
                </a:solidFill>
              </a:rPr>
              <a:t>…</a:t>
            </a:r>
            <a:r>
              <a:rPr lang="it-IT" sz="1400" b="1" dirty="0">
                <a:solidFill>
                  <a:schemeClr val="tx1"/>
                </a:solidFill>
              </a:rPr>
              <a:t/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>
                <a:solidFill>
                  <a:schemeClr val="tx1"/>
                </a:solidFill>
              </a:rPr>
              <a:t>4. Durante la sosta e la fermata il conducente deve adottare le opportune cautele atte a evitare incidenti ed impedire l'uso del veicolo senza il suo consenso. 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>
                <a:solidFill>
                  <a:schemeClr val="tx1"/>
                </a:solidFill>
              </a:rPr>
              <a:t/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>
                <a:solidFill>
                  <a:schemeClr val="tx1"/>
                </a:solidFill>
              </a:rPr>
              <a:t>5. Chiunque viola le disposizioni del comma 1 e delle lettere d), g) e h) del comma 2 è soggetto alla sanzione amministrativa del pagamento di una somma da euro 38 a euro 155 per i ciclomotori e i motoveicoli a due ruote e da euro 80 a euro 318 per i restanti veicoli. (2) (3) (4)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>
                <a:solidFill>
                  <a:schemeClr val="tx1"/>
                </a:solidFill>
              </a:rPr>
              <a:t/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>
                <a:solidFill>
                  <a:schemeClr val="tx1"/>
                </a:solidFill>
              </a:rPr>
              <a:t>6. Chiunque viola le altre disposizioni del presente articolo è soggetto alla sanzione amministrativa del pagamento di una somma da euro 23 a euro 92 per i ciclomotori e i motoveicoli a due ruote e da euro 39 a euro 159 per i restanti veicoli. (3)</a:t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>
                <a:solidFill>
                  <a:schemeClr val="tx1"/>
                </a:solidFill>
              </a:rPr>
              <a:t/>
            </a:r>
            <a:br>
              <a:rPr lang="it-IT" sz="1400" b="1" dirty="0">
                <a:solidFill>
                  <a:schemeClr val="tx1"/>
                </a:solidFill>
              </a:rPr>
            </a:br>
            <a:r>
              <a:rPr lang="it-IT" sz="1400" b="1" dirty="0">
                <a:solidFill>
                  <a:schemeClr val="tx1"/>
                </a:solidFill>
              </a:rPr>
              <a:t>7. Le sanzioni di cui al presente articolo si applicano per ciascun giorno di calendario per il quale si protrae la violazione.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</cp:revision>
  <dcterms:created xsi:type="dcterms:W3CDTF">2012-10-01T10:42:12Z</dcterms:created>
  <dcterms:modified xsi:type="dcterms:W3CDTF">2012-10-01T10:45:48Z</dcterms:modified>
</cp:coreProperties>
</file>